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4"/>
  </p:notesMasterIdLst>
  <p:sldIdLst>
    <p:sldId id="655" r:id="rId3"/>
    <p:sldId id="656" r:id="rId4"/>
    <p:sldId id="657" r:id="rId5"/>
    <p:sldId id="685" r:id="rId6"/>
    <p:sldId id="686" r:id="rId7"/>
    <p:sldId id="687" r:id="rId8"/>
    <p:sldId id="688" r:id="rId9"/>
    <p:sldId id="689" r:id="rId10"/>
    <p:sldId id="690" r:id="rId11"/>
    <p:sldId id="691" r:id="rId12"/>
    <p:sldId id="692" r:id="rId13"/>
    <p:sldId id="693" r:id="rId14"/>
    <p:sldId id="694" r:id="rId15"/>
    <p:sldId id="695" r:id="rId16"/>
    <p:sldId id="696" r:id="rId17"/>
    <p:sldId id="697" r:id="rId18"/>
    <p:sldId id="698" r:id="rId19"/>
    <p:sldId id="699" r:id="rId20"/>
    <p:sldId id="700" r:id="rId21"/>
    <p:sldId id="701" r:id="rId22"/>
    <p:sldId id="702" r:id="rId23"/>
    <p:sldId id="703" r:id="rId24"/>
    <p:sldId id="704" r:id="rId25"/>
    <p:sldId id="705" r:id="rId26"/>
    <p:sldId id="706" r:id="rId27"/>
    <p:sldId id="707" r:id="rId28"/>
    <p:sldId id="708" r:id="rId29"/>
    <p:sldId id="709" r:id="rId30"/>
    <p:sldId id="710" r:id="rId31"/>
    <p:sldId id="712" r:id="rId32"/>
    <p:sldId id="713" r:id="rId33"/>
    <p:sldId id="714" r:id="rId34"/>
    <p:sldId id="715" r:id="rId35"/>
    <p:sldId id="716" r:id="rId36"/>
    <p:sldId id="719" r:id="rId37"/>
    <p:sldId id="720" r:id="rId38"/>
    <p:sldId id="721" r:id="rId39"/>
    <p:sldId id="722" r:id="rId40"/>
    <p:sldId id="723" r:id="rId41"/>
    <p:sldId id="711" r:id="rId42"/>
    <p:sldId id="653" r:id="rId43"/>
  </p:sldIdLst>
  <p:sldSz cx="9144000" cy="6858000" type="screen4x3"/>
  <p:notesSz cx="6858000" cy="9144000"/>
  <p:custDataLst>
    <p:tags r:id="rId4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80" d="100"/>
          <a:sy n="80" d="100"/>
        </p:scale>
        <p:origin x="90" y="198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en-US" altLang="ko-KR" dirty="0"/>
              <a:t>(data type)</a:t>
            </a:r>
          </a:p>
          <a:p>
            <a:pPr lvl="1"/>
            <a:r>
              <a:rPr lang="ko-KR" altLang="en-US" dirty="0"/>
              <a:t>프로그래밍 언어에서 자료를 식별하는 종류 </a:t>
            </a:r>
            <a:endParaRPr lang="en-US" altLang="ko-KR" dirty="0" smtClean="0"/>
          </a:p>
          <a:p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기본형</a:t>
            </a:r>
            <a:r>
              <a:rPr lang="en-US" altLang="ko-KR" dirty="0"/>
              <a:t>(basic types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다시 정수형</a:t>
            </a:r>
            <a:r>
              <a:rPr lang="en-US" altLang="ko-KR" dirty="0"/>
              <a:t>, </a:t>
            </a:r>
            <a:r>
              <a:rPr lang="ko-KR" altLang="en-US" dirty="0"/>
              <a:t>실수 형</a:t>
            </a:r>
            <a:r>
              <a:rPr lang="en-US" altLang="ko-KR" dirty="0"/>
              <a:t>, </a:t>
            </a:r>
            <a:r>
              <a:rPr lang="ko-KR" altLang="en-US" dirty="0"/>
              <a:t>문자형</a:t>
            </a:r>
            <a:r>
              <a:rPr lang="en-US" altLang="ko-KR" dirty="0"/>
              <a:t>, void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유도형</a:t>
            </a:r>
            <a:r>
              <a:rPr lang="en-US" altLang="ko-KR" dirty="0"/>
              <a:t>(derived types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사용자 </a:t>
            </a:r>
            <a:r>
              <a:rPr lang="ko-KR" altLang="en-US" dirty="0"/>
              <a:t>정의형</a:t>
            </a:r>
            <a:r>
              <a:rPr lang="en-US" altLang="ko-KR" dirty="0"/>
              <a:t>(user defined types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자료형</a:t>
            </a:r>
            <a:r>
              <a:rPr lang="ko-KR" altLang="en-US" dirty="0" smtClean="0"/>
              <a:t> 분류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29" y="3688835"/>
            <a:ext cx="72961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변수에는 </a:t>
            </a:r>
            <a:r>
              <a:rPr lang="ko-KR" altLang="en-US" dirty="0"/>
              <a:t>고유한 이름이 </a:t>
            </a:r>
            <a:r>
              <a:rPr lang="ko-KR" altLang="en-US" dirty="0" smtClean="0"/>
              <a:t>붙여지며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기억장치인 </a:t>
            </a:r>
            <a:r>
              <a:rPr lang="ko-KR" altLang="en-US" dirty="0"/>
              <a:t>메모리에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선언된 </a:t>
            </a:r>
            <a:r>
              <a:rPr lang="ko-KR" altLang="en-US" dirty="0" err="1"/>
              <a:t>자료형에</a:t>
            </a:r>
            <a:r>
              <a:rPr lang="ko-KR" altLang="en-US" dirty="0"/>
              <a:t> 따라 변수의 </a:t>
            </a:r>
            <a:r>
              <a:rPr lang="ko-KR" altLang="en-US" dirty="0" smtClean="0"/>
              <a:t>저장공간 </a:t>
            </a:r>
            <a:r>
              <a:rPr lang="ko-KR" altLang="en-US" dirty="0"/>
              <a:t>크기와 저장되는 자료 값의 종류가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저장되는 </a:t>
            </a:r>
            <a:r>
              <a:rPr lang="ko-KR" altLang="en-US" dirty="0"/>
              <a:t>값에 따라 변수 값은 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마지막에 </a:t>
            </a:r>
            <a:r>
              <a:rPr lang="ko-KR" altLang="en-US" dirty="0"/>
              <a:t>저장된 하나의 값만 저장 </a:t>
            </a:r>
            <a:r>
              <a:rPr lang="ko-KR" altLang="en-US" dirty="0" smtClean="0"/>
              <a:t>유지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자료공간인</a:t>
            </a:r>
            <a:r>
              <a:rPr lang="ko-KR" altLang="en-US" dirty="0" smtClean="0"/>
              <a:t> 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2796094"/>
            <a:ext cx="60293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4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컴파일러에게 프로그램에서 사용할 저장 공간인 변수를 </a:t>
            </a:r>
            <a:r>
              <a:rPr lang="ko-KR" altLang="en-US" dirty="0" smtClean="0"/>
              <a:t>알리는 역할</a:t>
            </a:r>
            <a:endParaRPr lang="en-US" altLang="ko-KR" dirty="0" smtClean="0"/>
          </a:p>
          <a:p>
            <a:r>
              <a:rPr lang="ko-KR" altLang="en-US" dirty="0" smtClean="0"/>
              <a:t>프로그래머 </a:t>
            </a:r>
            <a:r>
              <a:rPr lang="ko-KR" altLang="en-US" dirty="0"/>
              <a:t>자신에게도 선언한 변수를 사용하겠다는 약속의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변수는 관습적으로 소문자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문장으로 세미콜론으로 종료</a:t>
            </a:r>
            <a:endParaRPr lang="en-US" altLang="ko-KR" dirty="0"/>
          </a:p>
          <a:p>
            <a:pPr lvl="1"/>
            <a:r>
              <a:rPr lang="ko-KR" altLang="en-US" dirty="0" err="1" smtClean="0"/>
              <a:t>변수선언</a:t>
            </a:r>
            <a:r>
              <a:rPr lang="ko-KR" altLang="en-US" dirty="0" smtClean="0"/>
              <a:t> 이후에는 지정한 변수이름으로 값을 저장하거나 값을 참조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저장 값 대입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선언과 값 대입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46" y="2915272"/>
            <a:ext cx="5778231" cy="15258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06" y="4967864"/>
            <a:ext cx="6018892" cy="17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변수를 선언만 하고 자료 값에 아무것도 저장하지 </a:t>
            </a:r>
            <a:r>
              <a:rPr lang="ko-KR" altLang="en-US" dirty="0" smtClean="0"/>
              <a:t>않으면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원치 </a:t>
            </a:r>
            <a:r>
              <a:rPr lang="ko-KR" altLang="en-US" dirty="0"/>
              <a:t>않는 값이 저장되고 오류가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변수를 </a:t>
            </a:r>
            <a:r>
              <a:rPr lang="ko-KR" altLang="en-US" dirty="0"/>
              <a:t>선언한 이후에는 반드시 값을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초기화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1" y="2203931"/>
            <a:ext cx="6829525" cy="2007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6" y="4522566"/>
            <a:ext cx="3251041" cy="15107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524" y="4516499"/>
            <a:ext cx="4703222" cy="15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 기초를 다지기 위한 변수의 선언과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80" y="1161696"/>
            <a:ext cx="7346995" cy="32345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51" y="4331243"/>
            <a:ext cx="7346995" cy="19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변수를 사용하기 전에만 변수를 선언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선언 위치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88" y="1762835"/>
            <a:ext cx="7224814" cy="46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값을 더하고 빼기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6" y="1161696"/>
            <a:ext cx="7568515" cy="5371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22" y="1628149"/>
            <a:ext cx="4943116" cy="185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/>
              <a:t>키워드는 </a:t>
            </a:r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365</a:t>
            </a:r>
            <a:r>
              <a:rPr lang="en-US" altLang="ko-KR" dirty="0"/>
              <a:t>, 1024, 030, 0xF3</a:t>
            </a:r>
            <a:r>
              <a:rPr lang="ko-KR" altLang="en-US" dirty="0"/>
              <a:t>과 같이 </a:t>
            </a:r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진수의 정수가 다양하게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r>
              <a:rPr lang="en-US" altLang="ko-KR" dirty="0"/>
              <a:t>short</a:t>
            </a:r>
            <a:r>
              <a:rPr lang="ko-KR" altLang="en-US" dirty="0"/>
              <a:t>와 </a:t>
            </a:r>
            <a:r>
              <a:rPr lang="en-US" altLang="ko-KR" dirty="0"/>
              <a:t>long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정수형 </a:t>
            </a:r>
            <a:r>
              <a:rPr lang="en-US" altLang="ko-KR" dirty="0" err="1"/>
              <a:t>int</a:t>
            </a:r>
            <a:r>
              <a:rPr lang="ko-KR" altLang="en-US" dirty="0"/>
              <a:t>에서 파생된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r>
              <a:rPr lang="en-US" altLang="ko-KR" dirty="0" smtClean="0"/>
              <a:t>signed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unsigned</a:t>
            </a:r>
          </a:p>
          <a:p>
            <a:pPr lvl="1"/>
            <a:r>
              <a:rPr lang="ko-KR" altLang="en-US" dirty="0" smtClean="0"/>
              <a:t>음수</a:t>
            </a:r>
            <a:r>
              <a:rPr lang="en-US" altLang="ko-KR" dirty="0"/>
              <a:t>, 0, </a:t>
            </a:r>
            <a:r>
              <a:rPr lang="ko-KR" altLang="en-US" dirty="0"/>
              <a:t>양수를 모두 지원하는 </a:t>
            </a:r>
            <a:r>
              <a:rPr lang="en-US" altLang="ko-KR" dirty="0"/>
              <a:t>signed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ko-KR" altLang="en-US" dirty="0" err="1"/>
              <a:t>양수만을</a:t>
            </a:r>
            <a:r>
              <a:rPr lang="ko-KR" altLang="en-US" dirty="0"/>
              <a:t> 지원하는 </a:t>
            </a:r>
            <a:r>
              <a:rPr lang="en-US" altLang="ko-KR" dirty="0"/>
              <a:t>unsigned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정수형 </a:t>
            </a:r>
            <a:r>
              <a:rPr lang="en-US" altLang="ko-KR" dirty="0" err="1"/>
              <a:t>int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2" y="3825022"/>
            <a:ext cx="4342207" cy="19110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55" y="4064219"/>
            <a:ext cx="4516503" cy="15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ko-KR" altLang="en-US" dirty="0" smtClean="0"/>
              <a:t>스튜디오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short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</a:t>
            </a:r>
            <a:r>
              <a:rPr lang="ko-KR" altLang="en-US" dirty="0"/>
              <a:t>와 </a:t>
            </a:r>
            <a:r>
              <a:rPr lang="en-US" altLang="ko-KR" dirty="0"/>
              <a:t>long</a:t>
            </a:r>
            <a:r>
              <a:rPr lang="ko-KR" altLang="en-US" dirty="0"/>
              <a:t>은 모두 </a:t>
            </a:r>
            <a:r>
              <a:rPr lang="en-US" altLang="ko-KR" dirty="0"/>
              <a:t>4</a:t>
            </a:r>
            <a:r>
              <a:rPr lang="ko-KR" altLang="en-US" dirty="0" smtClean="0"/>
              <a:t>바이트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정수형 저장공간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8" y="2212368"/>
            <a:ext cx="7458582" cy="21890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699" y="4500743"/>
            <a:ext cx="6816300" cy="21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ANSI C99 </a:t>
            </a:r>
            <a:r>
              <a:rPr lang="ko-KR" altLang="en-US" dirty="0"/>
              <a:t>표준</a:t>
            </a:r>
            <a:r>
              <a:rPr lang="en-US" altLang="ko-KR" dirty="0"/>
              <a:t>: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long </a:t>
            </a:r>
            <a:r>
              <a:rPr lang="en-US" altLang="ko-KR" dirty="0" err="1"/>
              <a:t>long</a:t>
            </a:r>
            <a:r>
              <a:rPr lang="en-US" altLang="ko-KR" dirty="0"/>
              <a:t> </a:t>
            </a:r>
            <a:r>
              <a:rPr lang="en-US" altLang="ko-KR" dirty="0" err="1"/>
              <a:t>int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35" y="1313233"/>
            <a:ext cx="6717535" cy="5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9158" y="4467739"/>
            <a:ext cx="181331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자료형과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 변수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 표현을 위한 </a:t>
            </a:r>
            <a:r>
              <a:rPr lang="en-US" altLang="ko-KR" dirty="0"/>
              <a:t>C </a:t>
            </a:r>
            <a:r>
              <a:rPr lang="ko-KR" altLang="en-US" dirty="0"/>
              <a:t>언어의 다양한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41" y="1242075"/>
            <a:ext cx="7202819" cy="51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키워드</a:t>
            </a:r>
            <a:r>
              <a:rPr lang="en-US" altLang="ko-KR" dirty="0" smtClean="0"/>
              <a:t>: float</a:t>
            </a:r>
            <a:r>
              <a:rPr lang="en-US" altLang="ko-KR" dirty="0"/>
              <a:t>, double, long double </a:t>
            </a:r>
            <a:r>
              <a:rPr lang="ko-KR" altLang="en-US" dirty="0"/>
              <a:t>세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double</a:t>
            </a:r>
            <a:r>
              <a:rPr lang="ko-KR" altLang="en-US" dirty="0"/>
              <a:t>형은 </a:t>
            </a:r>
            <a:r>
              <a:rPr lang="en-US" altLang="ko-KR" dirty="0"/>
              <a:t>float</a:t>
            </a:r>
            <a:r>
              <a:rPr lang="ko-KR" altLang="en-US" dirty="0"/>
              <a:t>형보다 </a:t>
            </a:r>
            <a:r>
              <a:rPr lang="ko-KR" altLang="en-US" dirty="0" err="1"/>
              <a:t>표현범위가</a:t>
            </a:r>
            <a:r>
              <a:rPr lang="ko-KR" altLang="en-US" dirty="0"/>
              <a:t> 같거나 보다 </a:t>
            </a:r>
            <a:r>
              <a:rPr lang="ko-KR" altLang="en-US" dirty="0" smtClean="0"/>
              <a:t>정확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 </a:t>
            </a:r>
            <a:r>
              <a:rPr lang="en-US" altLang="ko-KR" dirty="0"/>
              <a:t>double</a:t>
            </a:r>
            <a:r>
              <a:rPr lang="ko-KR" altLang="en-US" dirty="0"/>
              <a:t>형은 </a:t>
            </a:r>
            <a:r>
              <a:rPr lang="en-US" altLang="ko-KR" dirty="0"/>
              <a:t>double</a:t>
            </a:r>
            <a:r>
              <a:rPr lang="ko-KR" altLang="en-US" dirty="0"/>
              <a:t>형보다 </a:t>
            </a:r>
            <a:r>
              <a:rPr lang="ko-KR" altLang="en-US" dirty="0" err="1"/>
              <a:t>표현범위가</a:t>
            </a:r>
            <a:r>
              <a:rPr lang="ko-KR" altLang="en-US" dirty="0"/>
              <a:t> 같거나 </a:t>
            </a:r>
            <a:r>
              <a:rPr lang="ko-KR" altLang="en-US" dirty="0" smtClean="0"/>
              <a:t>보다 정확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부동소수형</a:t>
            </a:r>
            <a:r>
              <a:rPr lang="ko-KR" altLang="en-US" dirty="0"/>
              <a:t> 변수의 선언과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19" y="3528287"/>
            <a:ext cx="6205036" cy="3212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4" y="2159532"/>
            <a:ext cx="6966284" cy="13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문자형 </a:t>
            </a:r>
            <a:r>
              <a:rPr lang="en-US" altLang="ko-KR" dirty="0" smtClean="0"/>
              <a:t>char</a:t>
            </a:r>
          </a:p>
          <a:p>
            <a:pPr lvl="1"/>
            <a:r>
              <a:rPr lang="en-US" altLang="ko-KR" dirty="0"/>
              <a:t>char, signed char, unsigned char </a:t>
            </a:r>
            <a:r>
              <a:rPr lang="ko-KR" altLang="en-US" dirty="0"/>
              <a:t>세 가지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저장공간 </a:t>
            </a:r>
            <a:r>
              <a:rPr lang="ko-KR" altLang="en-US" dirty="0"/>
              <a:t>크기는 모두 </a:t>
            </a:r>
            <a:r>
              <a:rPr lang="en-US" altLang="ko-KR" dirty="0"/>
              <a:t>1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키워드 </a:t>
            </a:r>
            <a:r>
              <a:rPr lang="en-US" altLang="ko-KR" dirty="0"/>
              <a:t>signed</a:t>
            </a:r>
            <a:r>
              <a:rPr lang="ko-KR" altLang="en-US" dirty="0"/>
              <a:t>와 </a:t>
            </a:r>
            <a:r>
              <a:rPr lang="en-US" altLang="ko-KR" dirty="0"/>
              <a:t>unsigned</a:t>
            </a:r>
            <a:r>
              <a:rPr lang="ko-KR" altLang="en-US" dirty="0"/>
              <a:t>를 함께 </a:t>
            </a:r>
            <a:r>
              <a:rPr lang="ko-KR" altLang="en-US" dirty="0" smtClean="0"/>
              <a:t>이용 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char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86" y="2600142"/>
            <a:ext cx="742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아스키코드</a:t>
            </a:r>
            <a:r>
              <a:rPr lang="en-US" altLang="ko-KR" dirty="0"/>
              <a:t>(ASCII: American Standard Code for Information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ANSI(American </a:t>
            </a:r>
            <a:r>
              <a:rPr lang="en-US" altLang="ko-KR" dirty="0"/>
              <a:t>National Standards Institute)</a:t>
            </a:r>
            <a:r>
              <a:rPr lang="ko-KR" altLang="en-US" dirty="0"/>
              <a:t>에서 제정한 정보 교환용 표준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총 </a:t>
            </a:r>
            <a:r>
              <a:rPr lang="en-US" altLang="ko-KR" dirty="0"/>
              <a:t>127 </a:t>
            </a:r>
            <a:r>
              <a:rPr lang="ko-KR" altLang="en-US" dirty="0"/>
              <a:t>개의 문자로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ko-KR" altLang="en-US" dirty="0"/>
              <a:t>문자형 변수의 선언과 이용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아스키코드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06" y="2580549"/>
            <a:ext cx="6347708" cy="38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82" y="132351"/>
            <a:ext cx="4897277" cy="66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9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자료형은</a:t>
            </a:r>
            <a:r>
              <a:rPr lang="ko-KR" altLang="en-US" dirty="0"/>
              <a:t> </a:t>
            </a:r>
            <a:r>
              <a:rPr lang="en-US" altLang="ko-KR" dirty="0"/>
              <a:t>long </a:t>
            </a:r>
            <a:r>
              <a:rPr lang="en-US" altLang="ko-KR" dirty="0" err="1"/>
              <a:t>long</a:t>
            </a:r>
            <a:r>
              <a:rPr lang="ko-KR" altLang="en-US" dirty="0"/>
              <a:t>을 포함하면 모두 </a:t>
            </a:r>
            <a:r>
              <a:rPr lang="en-US" altLang="ko-KR" dirty="0"/>
              <a:t>14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연산자 </a:t>
            </a:r>
            <a:r>
              <a:rPr lang="en-US" altLang="ko-KR" dirty="0" err="1" smtClean="0"/>
              <a:t>sizeof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자료형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상수의 저장공간 크기를 바이트 </a:t>
            </a:r>
            <a:r>
              <a:rPr lang="ko-KR" altLang="en-US" dirty="0" smtClean="0"/>
              <a:t>단위 반환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자료형의</a:t>
            </a:r>
            <a:r>
              <a:rPr lang="ko-KR" altLang="en-US" dirty="0"/>
              <a:t> 크기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70" y="1625790"/>
            <a:ext cx="5651355" cy="35357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71" y="5952898"/>
            <a:ext cx="4343398" cy="7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오버플로</a:t>
            </a:r>
            <a:r>
              <a:rPr lang="en-US" altLang="ko-KR" dirty="0"/>
              <a:t>(overflow) </a:t>
            </a:r>
            <a:r>
              <a:rPr lang="ko-KR" altLang="en-US" dirty="0"/>
              <a:t>또는 </a:t>
            </a:r>
            <a:r>
              <a:rPr lang="ko-KR" altLang="en-US" dirty="0" err="1"/>
              <a:t>언더플로</a:t>
            </a:r>
            <a:r>
              <a:rPr lang="en-US" altLang="ko-KR" dirty="0"/>
              <a:t>(underflow)</a:t>
            </a:r>
            <a:r>
              <a:rPr lang="ko-KR" altLang="en-US" dirty="0"/>
              <a:t>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 err="1"/>
              <a:t>자료형의</a:t>
            </a:r>
            <a:r>
              <a:rPr lang="ko-KR" altLang="en-US" dirty="0"/>
              <a:t> 범주에서 벗어난 값을 저장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오버플로와</a:t>
            </a:r>
            <a:r>
              <a:rPr lang="ko-KR" altLang="en-US" dirty="0"/>
              <a:t> </a:t>
            </a:r>
            <a:r>
              <a:rPr lang="ko-KR" altLang="en-US" dirty="0" err="1" smtClean="0"/>
              <a:t>언더플로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472" y="1961630"/>
            <a:ext cx="5135228" cy="1587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456" y="3744205"/>
            <a:ext cx="5077373" cy="28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9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크기와 </a:t>
            </a:r>
            <a:r>
              <a:rPr lang="ko-KR" altLang="en-US" dirty="0" err="1"/>
              <a:t>오버플로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54639" y="1249279"/>
            <a:ext cx="5853066" cy="5228572"/>
            <a:chOff x="258976" y="1249279"/>
            <a:chExt cx="5853066" cy="52285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501" y="3111669"/>
              <a:ext cx="5843541" cy="336618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76" y="1249279"/>
              <a:ext cx="5849845" cy="186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587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	‘</a:t>
            </a:r>
            <a:r>
              <a:rPr lang="en-US" altLang="ko-KR" dirty="0"/>
              <a:t>#’</a:t>
            </a:r>
            <a:r>
              <a:rPr lang="ko-KR" altLang="en-US" dirty="0" smtClean="0"/>
              <a:t>을 변수 </a:t>
            </a:r>
            <a:r>
              <a:rPr lang="en-US" altLang="ko-KR" dirty="0" err="1" smtClean="0"/>
              <a:t>ch</a:t>
            </a:r>
            <a:r>
              <a:rPr lang="ko-KR" altLang="en-US" dirty="0"/>
              <a:t>에	</a:t>
            </a:r>
            <a:r>
              <a:rPr lang="ko-KR" altLang="en-US" dirty="0" smtClean="0"/>
              <a:t>저장하여 문자와 코드 번호를 출력</a:t>
            </a:r>
            <a:endParaRPr lang="en-US" altLang="ko-KR" dirty="0" smtClean="0"/>
          </a:p>
          <a:p>
            <a:r>
              <a:rPr lang="ko-KR" altLang="en-US" dirty="0" smtClean="0"/>
              <a:t>변수 </a:t>
            </a:r>
            <a:r>
              <a:rPr lang="en-US" altLang="ko-KR" dirty="0" smtClean="0"/>
              <a:t>pop1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pop2</a:t>
            </a:r>
            <a:r>
              <a:rPr lang="ko-KR" altLang="en-US" dirty="0" smtClean="0"/>
              <a:t>를 적정한 </a:t>
            </a:r>
            <a:r>
              <a:rPr lang="ko-KR" altLang="en-US" dirty="0" err="1" smtClean="0"/>
              <a:t>자료형으로</a:t>
            </a:r>
            <a:r>
              <a:rPr lang="ko-KR" altLang="en-US" dirty="0" smtClean="0"/>
              <a:t> 선언하여 인구를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/>
              <a:t>문자 ‘</a:t>
            </a:r>
            <a:r>
              <a:rPr lang="en-US" altLang="ko-KR" dirty="0"/>
              <a:t>#’</a:t>
            </a:r>
            <a:r>
              <a:rPr lang="ko-KR" altLang="en-US" dirty="0"/>
              <a:t>과 대한민국 인구</a:t>
            </a:r>
            <a:r>
              <a:rPr lang="en-US" altLang="ko-KR" dirty="0"/>
              <a:t>, </a:t>
            </a:r>
            <a:r>
              <a:rPr lang="ko-KR" altLang="en-US" dirty="0"/>
              <a:t>세계 인구의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2" y="2142052"/>
            <a:ext cx="7850855" cy="42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상수</a:t>
            </a:r>
            <a:r>
              <a:rPr lang="en-US" altLang="ko-KR" dirty="0"/>
              <a:t>(constant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/>
              <a:t>리터럴</a:t>
            </a:r>
            <a:r>
              <a:rPr lang="ko-KR" altLang="en-US" dirty="0"/>
              <a:t> 상수</a:t>
            </a:r>
            <a:r>
              <a:rPr lang="en-US" altLang="ko-KR" dirty="0"/>
              <a:t>(literal constant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이름 </a:t>
            </a:r>
            <a:r>
              <a:rPr lang="ko-KR" altLang="en-US" dirty="0"/>
              <a:t>없이 있는 그대로 표현한 자료 </a:t>
            </a:r>
            <a:r>
              <a:rPr lang="ko-KR" altLang="en-US" dirty="0" smtClean="0"/>
              <a:t>값이나</a:t>
            </a:r>
            <a:endParaRPr lang="en-US" altLang="ko-KR" dirty="0" smtClean="0"/>
          </a:p>
          <a:p>
            <a:pPr lvl="1"/>
            <a:r>
              <a:rPr lang="ko-KR" altLang="en-US" dirty="0" err="1"/>
              <a:t>심볼릭</a:t>
            </a:r>
            <a:r>
              <a:rPr lang="ko-KR" altLang="en-US" dirty="0"/>
              <a:t> 상수 </a:t>
            </a:r>
            <a:r>
              <a:rPr lang="en-US" altLang="ko-KR" dirty="0"/>
              <a:t>(symbolic constant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이름이 </a:t>
            </a:r>
            <a:r>
              <a:rPr lang="ko-KR" altLang="en-US" dirty="0"/>
              <a:t>있으나 정해진 하나의 값 만으로 사용되는 자료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3"/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en-US" altLang="ko-KR" dirty="0" err="1"/>
              <a:t>const</a:t>
            </a:r>
            <a:r>
              <a:rPr lang="en-US" altLang="ko-KR" dirty="0"/>
              <a:t> constant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매크로 </a:t>
            </a:r>
            <a:r>
              <a:rPr lang="ko-KR" altLang="en-US" dirty="0"/>
              <a:t>상수</a:t>
            </a:r>
            <a:r>
              <a:rPr lang="en-US" altLang="ko-KR" dirty="0"/>
              <a:t>(macro constant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err="1" smtClean="0"/>
              <a:t>열거형</a:t>
            </a:r>
            <a:r>
              <a:rPr lang="ko-KR" altLang="en-US" dirty="0" smtClean="0"/>
              <a:t> </a:t>
            </a:r>
            <a:r>
              <a:rPr lang="ko-KR" altLang="en-US" dirty="0"/>
              <a:t>상수</a:t>
            </a:r>
            <a:r>
              <a:rPr lang="en-US" altLang="ko-KR" dirty="0"/>
              <a:t>(enumeration constant</a:t>
            </a:r>
            <a:r>
              <a:rPr lang="en-US" altLang="ko-KR" dirty="0" smtClean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상수의 종류와 표현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16" y="3825022"/>
            <a:ext cx="6913712" cy="25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8" y="1128963"/>
            <a:ext cx="3307563" cy="53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ko-KR" altLang="en-US" dirty="0" smtClean="0"/>
              <a:t>상수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하나의 앞 뒤에 작은따옴표</a:t>
            </a:r>
            <a:r>
              <a:rPr lang="en-US" altLang="ko-KR" dirty="0"/>
              <a:t>(single quote)</a:t>
            </a:r>
            <a:r>
              <a:rPr lang="ko-KR" altLang="en-US" dirty="0"/>
              <a:t>를 넣어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\</a:t>
            </a:r>
            <a:r>
              <a:rPr lang="en-US" altLang="ko-KR" dirty="0" err="1" smtClean="0"/>
              <a:t>ddd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 </a:t>
            </a:r>
            <a:r>
              <a:rPr lang="ko-KR" altLang="en-US" dirty="0"/>
              <a:t>자리까지의 </a:t>
            </a:r>
            <a:r>
              <a:rPr lang="en-US" altLang="ko-KR" dirty="0"/>
              <a:t>8</a:t>
            </a:r>
            <a:r>
              <a:rPr lang="ko-KR" altLang="en-US" dirty="0"/>
              <a:t>진수 코드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3"/>
            <a:r>
              <a:rPr lang="ko-KR" altLang="en-US" dirty="0"/>
              <a:t>문자 ‘</a:t>
            </a:r>
            <a:r>
              <a:rPr lang="en-US" altLang="ko-KR" dirty="0"/>
              <a:t>A’ </a:t>
            </a:r>
            <a:r>
              <a:rPr lang="ko-KR" altLang="en-US" dirty="0"/>
              <a:t>는 ‘</a:t>
            </a:r>
            <a:r>
              <a:rPr lang="en-US" altLang="ko-KR" dirty="0"/>
              <a:t>\141’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\</a:t>
            </a:r>
            <a:r>
              <a:rPr lang="en-US" altLang="ko-KR" dirty="0" err="1" smtClean="0"/>
              <a:t>xhh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\</a:t>
            </a:r>
            <a:r>
              <a:rPr lang="en-US" altLang="ko-KR" dirty="0"/>
              <a:t>x</a:t>
            </a:r>
            <a:r>
              <a:rPr lang="ko-KR" altLang="en-US" dirty="0"/>
              <a:t>뒤에 한 자리에서 두 자리까지의 </a:t>
            </a:r>
            <a:r>
              <a:rPr lang="en-US" altLang="ko-KR" dirty="0"/>
              <a:t>16</a:t>
            </a:r>
            <a:r>
              <a:rPr lang="ko-KR" altLang="en-US" dirty="0"/>
              <a:t>진수 코드 값을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‘</a:t>
            </a:r>
            <a:r>
              <a:rPr lang="en-US" altLang="ko-KR" dirty="0"/>
              <a:t>\x61</a:t>
            </a:r>
            <a:r>
              <a:rPr lang="en-US" altLang="ko-KR" dirty="0" smtClean="0"/>
              <a:t>’</a:t>
            </a:r>
          </a:p>
          <a:p>
            <a:r>
              <a:rPr lang="ko-KR" altLang="en-US" dirty="0" smtClean="0"/>
              <a:t>함수 </a:t>
            </a:r>
            <a:r>
              <a:rPr lang="en-US" altLang="ko-KR" dirty="0" err="1"/>
              <a:t>printf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형식 </a:t>
            </a:r>
            <a:r>
              <a:rPr lang="ko-KR" altLang="en-US" dirty="0"/>
              <a:t>제어 문자열</a:t>
            </a:r>
            <a:r>
              <a:rPr lang="en-US" altLang="ko-KR" dirty="0"/>
              <a:t>(format control string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%</a:t>
            </a:r>
            <a:r>
              <a:rPr lang="en-US" altLang="ko-KR" dirty="0"/>
              <a:t>c</a:t>
            </a:r>
            <a:r>
              <a:rPr lang="ko-KR" altLang="en-US" dirty="0"/>
              <a:t>의 </a:t>
            </a:r>
            <a:r>
              <a:rPr lang="en-US" altLang="ko-KR" dirty="0"/>
              <a:t>c</a:t>
            </a:r>
            <a:r>
              <a:rPr lang="ko-KR" altLang="en-US" dirty="0"/>
              <a:t>는 문자 </a:t>
            </a:r>
            <a:r>
              <a:rPr lang="en-US" altLang="ko-KR" dirty="0" smtClean="0"/>
              <a:t>character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상수 표현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29" y="4481768"/>
            <a:ext cx="5060746" cy="21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4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역슬래</a:t>
            </a:r>
            <a:r>
              <a:rPr lang="ko-KR" altLang="en-US" dirty="0"/>
              <a:t> 쉬 </a:t>
            </a:r>
            <a:r>
              <a:rPr lang="en-US" altLang="ko-KR" dirty="0"/>
              <a:t>\</a:t>
            </a:r>
            <a:r>
              <a:rPr lang="ko-KR" altLang="en-US" dirty="0"/>
              <a:t>와 문자의 조합으로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en-US" altLang="ko-KR" dirty="0"/>
              <a:t>\</a:t>
            </a:r>
            <a:r>
              <a:rPr lang="en-US" altLang="ko-KR" dirty="0" smtClean="0"/>
              <a:t>n</a:t>
            </a:r>
          </a:p>
          <a:p>
            <a:pPr lvl="2"/>
            <a:r>
              <a:rPr lang="ko-KR" altLang="en-US" dirty="0"/>
              <a:t>새로운 줄</a:t>
            </a:r>
            <a:r>
              <a:rPr lang="en-US" altLang="ko-KR" dirty="0"/>
              <a:t>(new line) 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이스케이프 </a:t>
            </a:r>
            <a:r>
              <a:rPr lang="ko-KR" altLang="en-US" dirty="0" smtClean="0"/>
              <a:t>시퀀스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78" y="2439653"/>
            <a:ext cx="73818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5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이스케이프 </a:t>
            </a:r>
            <a:r>
              <a:rPr lang="ko-KR" altLang="en-US" dirty="0" smtClean="0"/>
              <a:t>문자 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</a:t>
            </a:r>
            <a:r>
              <a:rPr lang="ko-KR" altLang="en-US" dirty="0"/>
              <a:t>문자 </a:t>
            </a:r>
            <a:r>
              <a:rPr lang="ko-KR" altLang="en-US" dirty="0" err="1"/>
              <a:t>리터럴의</a:t>
            </a:r>
            <a:r>
              <a:rPr lang="ko-KR" altLang="en-US" dirty="0"/>
              <a:t> 표현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69" y="1426090"/>
            <a:ext cx="7280609" cy="48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l, L, </a:t>
            </a:r>
            <a:r>
              <a:rPr lang="en-US" altLang="ko-KR" dirty="0" err="1" smtClean="0"/>
              <a:t>ll</a:t>
            </a:r>
            <a:r>
              <a:rPr lang="en-US" altLang="ko-KR" dirty="0" smtClean="0"/>
              <a:t>, LL, u, U</a:t>
            </a:r>
          </a:p>
          <a:p>
            <a:pPr lvl="1"/>
            <a:r>
              <a:rPr lang="ko-KR" altLang="en-US" dirty="0" smtClean="0"/>
              <a:t>정수형 </a:t>
            </a:r>
            <a:r>
              <a:rPr lang="ko-KR" altLang="en-US" dirty="0" err="1"/>
              <a:t>리터럴</a:t>
            </a:r>
            <a:r>
              <a:rPr lang="ko-KR" altLang="en-US" dirty="0"/>
              <a:t> </a:t>
            </a:r>
            <a:r>
              <a:rPr lang="ko-KR" altLang="en-US" dirty="0" smtClean="0"/>
              <a:t>상수 표현</a:t>
            </a:r>
            <a:r>
              <a:rPr lang="en-US" altLang="ko-KR" dirty="0" smtClean="0"/>
              <a:t>:</a:t>
            </a:r>
          </a:p>
          <a:p>
            <a:pPr lvl="2"/>
            <a:r>
              <a:rPr lang="ko-KR" altLang="en-US" dirty="0" smtClean="0"/>
              <a:t>정수 </a:t>
            </a:r>
            <a:r>
              <a:rPr lang="ko-KR" altLang="en-US" dirty="0"/>
              <a:t>뒤에 </a:t>
            </a:r>
            <a:r>
              <a:rPr lang="en-US" altLang="ko-KR" dirty="0"/>
              <a:t>l </a:t>
            </a:r>
            <a:r>
              <a:rPr lang="ko-KR" altLang="en-US" dirty="0"/>
              <a:t>또는 </a:t>
            </a:r>
            <a:r>
              <a:rPr lang="en-US" altLang="ko-KR" dirty="0"/>
              <a:t>L</a:t>
            </a:r>
            <a:r>
              <a:rPr lang="ko-KR" altLang="en-US" dirty="0"/>
              <a:t>을 붙이면 </a:t>
            </a:r>
            <a:r>
              <a:rPr lang="en-US" altLang="ko-KR" dirty="0"/>
              <a:t>long </a:t>
            </a:r>
            <a:r>
              <a:rPr lang="en-US" altLang="ko-KR" dirty="0" err="1" smtClean="0"/>
              <a:t>int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ko-KR" altLang="en-US" dirty="0"/>
              <a:t>진수와 </a:t>
            </a:r>
            <a:r>
              <a:rPr lang="en-US" altLang="ko-KR" dirty="0"/>
              <a:t>16</a:t>
            </a:r>
            <a:r>
              <a:rPr lang="ko-KR" altLang="en-US" dirty="0"/>
              <a:t>진수 표현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지수표현</a:t>
            </a:r>
            <a:r>
              <a:rPr lang="ko-KR" altLang="en-US" dirty="0" smtClean="0"/>
              <a:t> 방식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정수와 실수 </a:t>
            </a:r>
            <a:r>
              <a:rPr lang="ko-KR" altLang="en-US" dirty="0" err="1"/>
              <a:t>리터럴</a:t>
            </a:r>
            <a:r>
              <a:rPr lang="ko-KR" altLang="en-US" dirty="0"/>
              <a:t> 상수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40" y="2567229"/>
            <a:ext cx="7812646" cy="13911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176" y="4703690"/>
            <a:ext cx="6668572" cy="15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실수형</a:t>
            </a:r>
            <a:r>
              <a:rPr lang="ko-KR" altLang="en-US" dirty="0"/>
              <a:t> </a:t>
            </a:r>
            <a:r>
              <a:rPr lang="ko-KR" altLang="en-US" dirty="0" err="1"/>
              <a:t>리터럴</a:t>
            </a:r>
            <a:r>
              <a:rPr lang="ko-KR" altLang="en-US" dirty="0"/>
              <a:t>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float</a:t>
            </a:r>
            <a:r>
              <a:rPr lang="en-US" altLang="ko-KR" dirty="0"/>
              <a:t>, double, long double</a:t>
            </a:r>
            <a:r>
              <a:rPr lang="ko-KR" altLang="en-US" dirty="0"/>
              <a:t>의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 </a:t>
            </a:r>
            <a:r>
              <a:rPr lang="ko-KR" altLang="en-US" dirty="0"/>
              <a:t>소수는 </a:t>
            </a:r>
            <a:r>
              <a:rPr lang="en-US" altLang="ko-KR" dirty="0"/>
              <a:t>double </a:t>
            </a:r>
            <a:r>
              <a:rPr lang="ko-KR" altLang="en-US" dirty="0" smtClean="0"/>
              <a:t>유형</a:t>
            </a:r>
            <a:r>
              <a:rPr lang="en-US" altLang="ko-KR" dirty="0" smtClean="0"/>
              <a:t>, </a:t>
            </a:r>
            <a:r>
              <a:rPr lang="en-US" altLang="ko-KR" dirty="0"/>
              <a:t>float </a:t>
            </a:r>
            <a:r>
              <a:rPr lang="ko-KR" altLang="en-US" dirty="0"/>
              <a:t>상수는 숫자 뒤에 </a:t>
            </a:r>
            <a:r>
              <a:rPr lang="en-US" altLang="ko-KR" dirty="0"/>
              <a:t>f</a:t>
            </a:r>
            <a:r>
              <a:rPr lang="ko-KR" altLang="en-US" dirty="0"/>
              <a:t>나 </a:t>
            </a:r>
            <a:r>
              <a:rPr lang="en-US" altLang="ko-KR" dirty="0"/>
              <a:t>F</a:t>
            </a:r>
            <a:r>
              <a:rPr lang="ko-KR" altLang="en-US" dirty="0"/>
              <a:t>를 </a:t>
            </a:r>
            <a:r>
              <a:rPr lang="ko-KR" altLang="en-US" dirty="0" smtClean="0"/>
              <a:t>붙임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리터럴</a:t>
            </a:r>
            <a:r>
              <a:rPr lang="ko-KR" altLang="en-US" dirty="0" smtClean="0"/>
              <a:t> 상수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68" y="2307305"/>
            <a:ext cx="74009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정수형과 </a:t>
            </a:r>
            <a:r>
              <a:rPr lang="ko-KR" altLang="en-US" dirty="0" err="1"/>
              <a:t>실수형</a:t>
            </a:r>
            <a:r>
              <a:rPr lang="ko-KR" altLang="en-US" dirty="0"/>
              <a:t> </a:t>
            </a:r>
            <a:r>
              <a:rPr lang="ko-KR" altLang="en-US" dirty="0" err="1"/>
              <a:t>리터럴</a:t>
            </a:r>
            <a:r>
              <a:rPr lang="ko-KR" altLang="en-US" dirty="0"/>
              <a:t> 상수의 다양한 표현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79" y="1425594"/>
            <a:ext cx="7443468" cy="12565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62" y="2678603"/>
            <a:ext cx="7411453" cy="36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0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 </a:t>
            </a:r>
            <a:r>
              <a:rPr lang="en-US" altLang="ko-KR" dirty="0" err="1" smtClean="0"/>
              <a:t>const</a:t>
            </a:r>
            <a:endParaRPr lang="en-US" altLang="ko-KR" dirty="0" smtClean="0"/>
          </a:p>
          <a:p>
            <a:pPr lvl="1"/>
            <a:r>
              <a:rPr lang="ko-KR" altLang="en-US" dirty="0"/>
              <a:t>초기 값을 수정할 수 없으며</a:t>
            </a:r>
            <a:r>
              <a:rPr lang="en-US" altLang="ko-KR" dirty="0"/>
              <a:t>, </a:t>
            </a:r>
            <a:r>
              <a:rPr lang="ko-KR" altLang="en-US" dirty="0"/>
              <a:t>이름이 있는 </a:t>
            </a:r>
            <a:r>
              <a:rPr lang="ko-KR" altLang="en-US" dirty="0" err="1"/>
              <a:t>심볼릭</a:t>
            </a:r>
            <a:r>
              <a:rPr lang="ko-KR" altLang="en-US" dirty="0"/>
              <a:t> 상수</a:t>
            </a:r>
            <a:r>
              <a:rPr lang="en-US" altLang="ko-KR" dirty="0"/>
              <a:t>(constant number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심볼릭</a:t>
            </a:r>
            <a:r>
              <a:rPr lang="ko-KR" altLang="en-US" dirty="0"/>
              <a:t>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ko-KR" altLang="en-US" dirty="0"/>
              <a:t>상수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60" y="2230586"/>
            <a:ext cx="7424261" cy="23280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9" y="4563504"/>
            <a:ext cx="7416261" cy="14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키워드 </a:t>
            </a:r>
            <a:r>
              <a:rPr lang="en-US" altLang="ko-KR" dirty="0" err="1"/>
              <a:t>enum</a:t>
            </a:r>
            <a:endParaRPr lang="en-US" altLang="ko-KR" dirty="0"/>
          </a:p>
          <a:p>
            <a:r>
              <a:rPr lang="ko-KR" altLang="en-US" dirty="0" smtClean="0"/>
              <a:t>정수형 </a:t>
            </a:r>
            <a:r>
              <a:rPr lang="ko-KR" altLang="en-US" dirty="0"/>
              <a:t>상수 목록 집합을 정의하는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목록 </a:t>
            </a:r>
            <a:r>
              <a:rPr lang="ko-KR" altLang="en-US" dirty="0"/>
              <a:t>첫 상수의 기본 값이 </a:t>
            </a:r>
            <a:r>
              <a:rPr lang="en-US" altLang="ko-KR" dirty="0"/>
              <a:t>0</a:t>
            </a:r>
            <a:r>
              <a:rPr lang="ko-KR" altLang="en-US" dirty="0" smtClean="0"/>
              <a:t>이며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다음부터 </a:t>
            </a:r>
            <a:r>
              <a:rPr lang="en-US" altLang="ko-KR" dirty="0"/>
              <a:t>1</a:t>
            </a:r>
            <a:r>
              <a:rPr lang="ko-KR" altLang="en-US" dirty="0"/>
              <a:t>씩 증가하는 방식으로 상수 값이 자동으로 </a:t>
            </a:r>
            <a:r>
              <a:rPr lang="ko-KR" altLang="en-US" dirty="0" smtClean="0"/>
              <a:t>부여</a:t>
            </a:r>
            <a:endParaRPr lang="en-US" altLang="ko-KR" dirty="0" smtClean="0"/>
          </a:p>
          <a:p>
            <a:pPr lvl="1"/>
            <a:r>
              <a:rPr lang="ko-KR" altLang="en-US" dirty="0"/>
              <a:t>상수 값을 </a:t>
            </a:r>
            <a:r>
              <a:rPr lang="ko-KR" altLang="en-US" dirty="0" smtClean="0"/>
              <a:t>지정한 </a:t>
            </a:r>
            <a:r>
              <a:rPr lang="ko-KR" altLang="en-US" dirty="0"/>
              <a:t>상수는 그 </a:t>
            </a:r>
            <a:r>
              <a:rPr lang="ko-KR" altLang="en-US" dirty="0" smtClean="0"/>
              <a:t>값으로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따로 </a:t>
            </a:r>
            <a:r>
              <a:rPr lang="ko-KR" altLang="en-US" dirty="0"/>
              <a:t>지정되지 않은 첫 번째 상수는 </a:t>
            </a:r>
            <a:r>
              <a:rPr lang="en-US" altLang="ko-KR" dirty="0"/>
              <a:t>0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중간 </a:t>
            </a:r>
            <a:r>
              <a:rPr lang="ko-KR" altLang="en-US" dirty="0"/>
              <a:t>상수는 앞의 상수보다 </a:t>
            </a:r>
            <a:r>
              <a:rPr lang="en-US" altLang="ko-KR" dirty="0"/>
              <a:t>1</a:t>
            </a:r>
            <a:r>
              <a:rPr lang="ko-KR" altLang="en-US" dirty="0"/>
              <a:t>씩 증가한 상수 값으로 정의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열거형</a:t>
            </a:r>
            <a:r>
              <a:rPr lang="ko-KR" altLang="en-US" dirty="0"/>
              <a:t> 상수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88" y="3637771"/>
            <a:ext cx="6732420" cy="9791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10" y="5059284"/>
            <a:ext cx="6124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4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enum</a:t>
            </a:r>
            <a:r>
              <a:rPr lang="ko-KR" altLang="en-US" dirty="0"/>
              <a:t>의 </a:t>
            </a:r>
            <a:r>
              <a:rPr lang="ko-KR" altLang="en-US" dirty="0" err="1"/>
              <a:t>열거형</a:t>
            </a:r>
            <a:r>
              <a:rPr lang="ko-KR" altLang="en-US" dirty="0"/>
              <a:t> 상수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53" y="1327007"/>
            <a:ext cx="6526954" cy="21288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38" y="3421249"/>
            <a:ext cx="6505876" cy="260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매크로 상수</a:t>
            </a:r>
            <a:r>
              <a:rPr lang="en-US" altLang="ko-KR" dirty="0"/>
              <a:t>(macro constant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전처리 </a:t>
            </a:r>
            <a:r>
              <a:rPr lang="ko-KR" altLang="en-US" dirty="0"/>
              <a:t>지시자 </a:t>
            </a:r>
            <a:r>
              <a:rPr lang="en-US" altLang="ko-KR" dirty="0"/>
              <a:t>#</a:t>
            </a:r>
            <a:r>
              <a:rPr lang="en-US" altLang="ko-KR" dirty="0" smtClean="0"/>
              <a:t>define</a:t>
            </a:r>
          </a:p>
          <a:p>
            <a:pPr lvl="2"/>
            <a:r>
              <a:rPr lang="ko-KR" altLang="en-US" dirty="0" smtClean="0"/>
              <a:t>매크로 </a:t>
            </a:r>
            <a:r>
              <a:rPr lang="ko-KR" altLang="en-US" dirty="0"/>
              <a:t>상수를 정의하는 </a:t>
            </a:r>
            <a:r>
              <a:rPr lang="ko-KR" altLang="en-US" dirty="0" smtClean="0"/>
              <a:t>지시자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심볼릭</a:t>
            </a:r>
            <a:r>
              <a:rPr lang="ko-KR" altLang="en-US" dirty="0" smtClean="0"/>
              <a:t> 상수로 주로 </a:t>
            </a:r>
            <a:r>
              <a:rPr lang="ko-KR" altLang="en-US" dirty="0"/>
              <a:t>대문자 이름으로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 smtClean="0"/>
              <a:t>limits.h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float.h</a:t>
            </a:r>
            <a:r>
              <a:rPr lang="ko-KR" altLang="en-US" dirty="0" smtClean="0"/>
              <a:t>에 정의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문자형과</a:t>
            </a:r>
            <a:r>
              <a:rPr lang="ko-KR" altLang="en-US" dirty="0" smtClean="0"/>
              <a:t> </a:t>
            </a:r>
            <a:r>
              <a:rPr lang="ko-KR" altLang="en-US" dirty="0"/>
              <a:t>정수형의 최대 최소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부동소수형의 </a:t>
            </a:r>
            <a:r>
              <a:rPr lang="ko-KR" altLang="en-US" dirty="0"/>
              <a:t>최대 최소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전처리기</a:t>
            </a:r>
            <a:r>
              <a:rPr lang="ko-KR" altLang="en-US" dirty="0"/>
              <a:t> 지시자 </a:t>
            </a:r>
            <a:r>
              <a:rPr lang="en-US" altLang="ko-KR" dirty="0"/>
              <a:t>#define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676" y="3383525"/>
            <a:ext cx="5869869" cy="32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5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프로젝트는 단 하나의 함수 </a:t>
            </a:r>
            <a:r>
              <a:rPr lang="en-US" altLang="ko-KR" dirty="0"/>
              <a:t>main()</a:t>
            </a:r>
            <a:r>
              <a:rPr lang="ko-KR" altLang="en-US" dirty="0"/>
              <a:t>과 다른 여러 함수로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최종적으로 </a:t>
            </a:r>
            <a:r>
              <a:rPr lang="ko-KR" altLang="en-US" dirty="0"/>
              <a:t>프로젝트 </a:t>
            </a:r>
            <a:r>
              <a:rPr lang="ko-KR" altLang="en-US" dirty="0" smtClean="0"/>
              <a:t>이름과 </a:t>
            </a:r>
            <a:r>
              <a:rPr lang="ko-KR" altLang="en-US" dirty="0"/>
              <a:t>같은 하나의 실행 파일이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프로그램은 적어도 </a:t>
            </a:r>
            <a:r>
              <a:rPr lang="en-US" altLang="ko-KR" dirty="0"/>
              <a:t>main() </a:t>
            </a:r>
            <a:r>
              <a:rPr lang="ko-KR" altLang="en-US" dirty="0"/>
              <a:t>함수 하나는 구현되어야 응용 프로그램으로 실행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구조와 프로그램 실행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04" y="2509742"/>
            <a:ext cx="3072672" cy="38910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43" y="2760038"/>
            <a:ext cx="5548748" cy="34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float.h</a:t>
            </a:r>
            <a:r>
              <a:rPr lang="ko-KR" altLang="en-US" dirty="0"/>
              <a:t>에 </a:t>
            </a:r>
            <a:r>
              <a:rPr lang="ko-KR" altLang="en-US" dirty="0" smtClean="0"/>
              <a:t>매크로의 </a:t>
            </a:r>
            <a:r>
              <a:rPr lang="ko-KR" altLang="en-US" dirty="0"/>
              <a:t>최대 최소 상수를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 err="1" smtClean="0"/>
              <a:t>부동소수형</a:t>
            </a:r>
            <a:r>
              <a:rPr lang="ko-KR" altLang="en-US" dirty="0" smtClean="0"/>
              <a:t> </a:t>
            </a:r>
            <a:r>
              <a:rPr lang="ko-KR" altLang="en-US" dirty="0"/>
              <a:t>최대 최소 매크로 상수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8" y="1819475"/>
            <a:ext cx="7812505" cy="35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7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문법적으로 고유한 의미를 갖는 예약된 </a:t>
            </a:r>
            <a:r>
              <a:rPr lang="ko-KR" altLang="en-US" dirty="0" smtClean="0"/>
              <a:t>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단어들을 다른 용도로 사용해서는 안 된다는 </a:t>
            </a:r>
            <a:r>
              <a:rPr lang="ko-KR" altLang="en-US" dirty="0" smtClean="0"/>
              <a:t>뜻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키워드</a:t>
            </a:r>
            <a:r>
              <a:rPr lang="en-US" altLang="ko-KR" dirty="0" smtClean="0"/>
              <a:t>(</a:t>
            </a:r>
            <a:r>
              <a:rPr lang="en-US" altLang="ko-KR" dirty="0"/>
              <a:t>keyword)</a:t>
            </a:r>
            <a:r>
              <a:rPr lang="ko-KR" altLang="en-US" dirty="0"/>
              <a:t>라고도 </a:t>
            </a:r>
            <a:r>
              <a:rPr lang="ko-KR" altLang="en-US" dirty="0" smtClean="0"/>
              <a:t>부름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예약어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04" y="2596297"/>
            <a:ext cx="72961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프로그래머가 자기 </a:t>
            </a:r>
            <a:r>
              <a:rPr lang="ko-KR" altLang="en-US" dirty="0" smtClean="0"/>
              <a:t>스스로 </a:t>
            </a:r>
            <a:r>
              <a:rPr lang="ko-KR" altLang="en-US" dirty="0"/>
              <a:t>정의해 사용하는 </a:t>
            </a:r>
            <a:r>
              <a:rPr lang="ko-KR" altLang="en-US" dirty="0" smtClean="0"/>
              <a:t>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키워드와 </a:t>
            </a:r>
            <a:r>
              <a:rPr lang="ko-KR" altLang="en-US" dirty="0"/>
              <a:t>비교하여 </a:t>
            </a:r>
            <a:r>
              <a:rPr lang="ko-KR" altLang="en-US" dirty="0" err="1"/>
              <a:t>철자라든지</a:t>
            </a:r>
            <a:r>
              <a:rPr lang="en-US" altLang="ko-KR" dirty="0"/>
              <a:t>, </a:t>
            </a:r>
            <a:r>
              <a:rPr lang="ko-KR" altLang="en-US" dirty="0"/>
              <a:t>대문자</a:t>
            </a:r>
            <a:r>
              <a:rPr lang="en-US" altLang="ko-KR" dirty="0"/>
              <a:t>, </a:t>
            </a:r>
            <a:r>
              <a:rPr lang="ko-KR" altLang="en-US" dirty="0"/>
              <a:t>소문자 등 무엇이라도 달라야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/>
              <a:t>대소문자를 모두 </a:t>
            </a:r>
            <a:r>
              <a:rPr lang="ko-KR" altLang="en-US" dirty="0" smtClean="0"/>
              <a:t>구별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/>
              <a:t>변수 </a:t>
            </a:r>
            <a:r>
              <a:rPr lang="en-US" altLang="ko-KR" dirty="0"/>
              <a:t>Count, count, COUNT</a:t>
            </a:r>
            <a:r>
              <a:rPr lang="ko-KR" altLang="en-US" dirty="0"/>
              <a:t>는 모두 다른 </a:t>
            </a:r>
            <a:r>
              <a:rPr lang="ko-KR" altLang="en-US" dirty="0" smtClean="0"/>
              <a:t>변수</a:t>
            </a:r>
            <a:endParaRPr lang="en-US" altLang="ko-KR" dirty="0"/>
          </a:p>
          <a:p>
            <a:pPr lvl="1"/>
            <a:r>
              <a:rPr lang="ko-KR" altLang="en-US" dirty="0" err="1" smtClean="0"/>
              <a:t>식별자는</a:t>
            </a:r>
            <a:r>
              <a:rPr lang="ko-KR" altLang="en-US" dirty="0" smtClean="0"/>
              <a:t> </a:t>
            </a:r>
            <a:r>
              <a:rPr lang="ko-KR" altLang="en-US" dirty="0"/>
              <a:t>영문자</a:t>
            </a:r>
            <a:r>
              <a:rPr lang="en-US" altLang="ko-KR" dirty="0"/>
              <a:t>(</a:t>
            </a:r>
            <a:r>
              <a:rPr lang="ko-KR" altLang="en-US" dirty="0"/>
              <a:t>대소문자 알파벳</a:t>
            </a:r>
            <a:r>
              <a:rPr lang="en-US" altLang="ko-KR" dirty="0"/>
              <a:t>), </a:t>
            </a:r>
            <a:r>
              <a:rPr lang="ko-KR" altLang="en-US" dirty="0"/>
              <a:t>숫자</a:t>
            </a:r>
            <a:r>
              <a:rPr lang="en-US" altLang="ko-KR" dirty="0"/>
              <a:t>(0 ~ 9), </a:t>
            </a:r>
            <a:r>
              <a:rPr lang="ko-KR" altLang="en-US" dirty="0"/>
              <a:t>밑줄</a:t>
            </a:r>
            <a:r>
              <a:rPr lang="en-US" altLang="ko-KR" dirty="0"/>
              <a:t>(_)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식별자의 </a:t>
            </a:r>
            <a:r>
              <a:rPr lang="ko-KR" altLang="en-US" dirty="0"/>
              <a:t>첫 문자로 숫자가 나올 수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내부의 일정한 영역에서는 서로 구별되어야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smtClean="0"/>
              <a:t>키워드는 </a:t>
            </a:r>
            <a:r>
              <a:rPr lang="ko-KR" altLang="en-US" dirty="0" err="1"/>
              <a:t>식별자로</a:t>
            </a:r>
            <a:r>
              <a:rPr lang="ko-KR" altLang="en-US" dirty="0"/>
              <a:t> </a:t>
            </a:r>
            <a:r>
              <a:rPr lang="ko-KR" altLang="en-US" dirty="0" smtClean="0"/>
              <a:t>이용 불가능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smtClean="0"/>
              <a:t>식별자의 </a:t>
            </a:r>
            <a:r>
              <a:rPr lang="ko-KR" altLang="en-US" dirty="0"/>
              <a:t>중간에 공백</a:t>
            </a:r>
            <a:r>
              <a:rPr lang="en-US" altLang="ko-KR" dirty="0"/>
              <a:t>(space)</a:t>
            </a:r>
            <a:r>
              <a:rPr lang="ko-KR" altLang="en-US" dirty="0" smtClean="0"/>
              <a:t>문자 삽입 불가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46" y="3877387"/>
            <a:ext cx="5462337" cy="284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6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r>
              <a:rPr lang="ko-KR" altLang="en-US" dirty="0"/>
              <a:t>프로그래밍 언어에서 컴퓨터에게 명령을 내리는 최소 단위를 문장</a:t>
            </a:r>
            <a:r>
              <a:rPr lang="en-US" altLang="ko-KR" dirty="0"/>
              <a:t>(statement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문장은 </a:t>
            </a:r>
            <a:r>
              <a:rPr lang="ko-KR" altLang="en-US" dirty="0"/>
              <a:t>마지막에 세미콜론 </a:t>
            </a:r>
            <a:r>
              <a:rPr lang="en-US" altLang="ko-KR" dirty="0"/>
              <a:t>;</a:t>
            </a:r>
            <a:r>
              <a:rPr lang="ko-KR" altLang="en-US" dirty="0"/>
              <a:t>으로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r>
              <a:rPr lang="ko-KR" altLang="en-US" dirty="0" smtClean="0"/>
              <a:t>들여쓰기와 블록</a:t>
            </a:r>
            <a:endParaRPr lang="en-US" altLang="ko-KR" dirty="0" smtClean="0"/>
          </a:p>
          <a:p>
            <a:pPr lvl="1"/>
            <a:r>
              <a:rPr lang="ko-KR" altLang="en-US" dirty="0"/>
              <a:t>여러 개의 문장을 </a:t>
            </a:r>
            <a:r>
              <a:rPr lang="ko-KR" altLang="en-US" dirty="0" smtClean="0"/>
              <a:t>묶으면 </a:t>
            </a:r>
            <a:r>
              <a:rPr lang="ko-KR" altLang="en-US" dirty="0"/>
              <a:t>블록</a:t>
            </a:r>
            <a:r>
              <a:rPr lang="en-US" altLang="ko-KR" dirty="0"/>
              <a:t>(block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중괄호</a:t>
            </a:r>
            <a:r>
              <a:rPr lang="en-US" altLang="ko-KR" dirty="0"/>
              <a:t>(curly brace)</a:t>
            </a:r>
            <a:r>
              <a:rPr lang="ko-KR" altLang="en-US" dirty="0"/>
              <a:t>로 열고 </a:t>
            </a:r>
            <a:r>
              <a:rPr lang="ko-KR" altLang="en-US" dirty="0" smtClean="0"/>
              <a:t>닫음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들여쓰기</a:t>
            </a:r>
            <a:r>
              <a:rPr lang="en-US" altLang="ko-KR" dirty="0" smtClean="0"/>
              <a:t>(indentation)</a:t>
            </a:r>
          </a:p>
          <a:p>
            <a:pPr lvl="2"/>
            <a:r>
              <a:rPr lang="ko-KR" altLang="en-US" dirty="0" smtClean="0"/>
              <a:t>블록 </a:t>
            </a:r>
            <a:r>
              <a:rPr lang="ko-KR" altLang="en-US" dirty="0"/>
              <a:t>내부에서 문장들을 탭</a:t>
            </a:r>
            <a:r>
              <a:rPr lang="en-US" altLang="ko-KR" dirty="0"/>
              <a:t>(tab) </a:t>
            </a:r>
            <a:r>
              <a:rPr lang="ko-KR" altLang="en-US" dirty="0"/>
              <a:t>키로 한 스텝만큼 오른쪽으로 들여 쓰는 소스 작성 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문장과 블록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66" y="4061445"/>
            <a:ext cx="6123871" cy="195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 문장과 달리 프로그램 내용에는 전혀 영향을 미치지 않는 </a:t>
            </a:r>
            <a:r>
              <a:rPr lang="ko-KR" altLang="en-US" dirty="0" smtClean="0"/>
              <a:t>설명문</a:t>
            </a:r>
            <a:endParaRPr lang="en-US" altLang="ko-KR" dirty="0" smtClean="0"/>
          </a:p>
          <a:p>
            <a:r>
              <a:rPr lang="ko-KR" altLang="en-US" dirty="0"/>
              <a:t>한 줄 주석 </a:t>
            </a:r>
            <a:r>
              <a:rPr lang="en-US" altLang="ko-KR" dirty="0" smtClean="0"/>
              <a:t>//</a:t>
            </a:r>
          </a:p>
          <a:p>
            <a:r>
              <a:rPr lang="ko-KR" altLang="en-US" dirty="0" smtClean="0"/>
              <a:t>블록 </a:t>
            </a:r>
            <a:r>
              <a:rPr lang="ko-KR" altLang="en-US" dirty="0"/>
              <a:t>주석 </a:t>
            </a:r>
            <a:r>
              <a:rPr lang="en-US" altLang="ko-KR" dirty="0"/>
              <a:t>/* … */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22" y="1672790"/>
            <a:ext cx="5274114" cy="49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키워드와 </a:t>
            </a:r>
            <a:r>
              <a:rPr lang="ko-KR" altLang="en-US" dirty="0" err="1"/>
              <a:t>식별자</a:t>
            </a:r>
            <a:r>
              <a:rPr lang="ko-KR" altLang="en-US" dirty="0"/>
              <a:t> 그리고 주석 등을 이해하기 위한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솔루션과 프로젝트</a:t>
            </a:r>
            <a:r>
              <a:rPr lang="en-US" altLang="ko-KR" dirty="0" smtClean="0"/>
              <a:t>: ch03 / Prj01</a:t>
            </a:r>
            <a:endParaRPr lang="en-US" altLang="ko-KR" dirty="0"/>
          </a:p>
          <a:p>
            <a:pPr lvl="1"/>
            <a:r>
              <a:rPr lang="ko-KR" altLang="en-US" dirty="0" smtClean="0"/>
              <a:t>소스파일</a:t>
            </a:r>
            <a:r>
              <a:rPr lang="en-US" altLang="ko-KR" dirty="0" smtClean="0"/>
              <a:t>: 01comments.c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 기초를 다지기 위한 주석</a:t>
            </a:r>
            <a:r>
              <a:rPr lang="en-US" altLang="ko-KR" dirty="0"/>
              <a:t>, </a:t>
            </a: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키워드 등 이해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24" y="2200212"/>
            <a:ext cx="6467171" cy="4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8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30669</TotalTime>
  <Words>1054</Words>
  <Application>Microsoft Office PowerPoint</Application>
  <PresentationFormat>화면 슬라이드 쇼(4:3)</PresentationFormat>
  <Paragraphs>227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C 프로그램 구조와 프로그램 실행</vt:lpstr>
      <vt:lpstr>예약어</vt:lpstr>
      <vt:lpstr>식별자</vt:lpstr>
      <vt:lpstr>문장과 블록 </vt:lpstr>
      <vt:lpstr>주석</vt:lpstr>
      <vt:lpstr>C 언어 기초를 다지기 위한 주석, 문장, 키워드 등 이해</vt:lpstr>
      <vt:lpstr>자료형 분류</vt:lpstr>
      <vt:lpstr>자료공간인 변수</vt:lpstr>
      <vt:lpstr>변수 선언과 값 대입</vt:lpstr>
      <vt:lpstr>변수 초기화</vt:lpstr>
      <vt:lpstr>C 언어 기초를 다지기 위한 변수의 선언과 사용</vt:lpstr>
      <vt:lpstr>변수 선언 위치 </vt:lpstr>
      <vt:lpstr>변수의 값을 더하고 빼기</vt:lpstr>
      <vt:lpstr>정수형 int</vt:lpstr>
      <vt:lpstr>정수형 저장공간</vt:lpstr>
      <vt:lpstr>ANSI C99 표준: 자료형 long long int</vt:lpstr>
      <vt:lpstr>정수 표현을 위한 C 언어의 다양한 자료형</vt:lpstr>
      <vt:lpstr>부동소수형 변수의 선언과 활용</vt:lpstr>
      <vt:lpstr>문자형 자료형 char</vt:lpstr>
      <vt:lpstr>아스키코드</vt:lpstr>
      <vt:lpstr>PowerPoint 프레젠테이션</vt:lpstr>
      <vt:lpstr>자료형의 크기</vt:lpstr>
      <vt:lpstr>오버플로와 언더플로</vt:lpstr>
      <vt:lpstr>변수의 크기와 오버플로</vt:lpstr>
      <vt:lpstr>LAB 문자 ‘#’과 대한민국 인구, 세계 인구의 출력</vt:lpstr>
      <vt:lpstr>상수의 종류와 표현 방법</vt:lpstr>
      <vt:lpstr>문자 상수 표현</vt:lpstr>
      <vt:lpstr>이스케이프 시퀀스</vt:lpstr>
      <vt:lpstr>이스케이프 문자 등, 다양한 문자 리터럴의 표현</vt:lpstr>
      <vt:lpstr>정수와 실수 리터럴 상수</vt:lpstr>
      <vt:lpstr>리터럴 상수</vt:lpstr>
      <vt:lpstr>정수형과 실수형 리터럴 상수의 다양한 표현</vt:lpstr>
      <vt:lpstr>심볼릭 const 상수</vt:lpstr>
      <vt:lpstr>열거형 상수</vt:lpstr>
      <vt:lpstr>enum의 열거형 상수</vt:lpstr>
      <vt:lpstr>전처리기 지시자 #define</vt:lpstr>
      <vt:lpstr>LAB 부동소수형 최대 최소 매크로 상수 출력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764</cp:revision>
  <dcterms:created xsi:type="dcterms:W3CDTF">2013-05-23T04:26:30Z</dcterms:created>
  <dcterms:modified xsi:type="dcterms:W3CDTF">2021-08-13T02:25:50Z</dcterms:modified>
</cp:coreProperties>
</file>